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69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51" d="100"/>
          <a:sy n="51" d="100"/>
        </p:scale>
        <p:origin x="1269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E60B8-3894-4790-A37A-8EE4B8250342}" type="datetimeFigureOut">
              <a:rPr lang="bg-BG" smtClean="0"/>
              <a:pPr/>
              <a:t>8.11.2021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EFDCE-ED6B-4A5F-AEF4-61F2810CE5F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 contourW="12700">
              <a:bevelB w="38100" h="38100"/>
              <a:extrusionClr>
                <a:schemeClr val="tx1">
                  <a:lumMod val="75000"/>
                  <a:lumOff val="25000"/>
                </a:schemeClr>
              </a:extrusionClr>
              <a:contourClr>
                <a:schemeClr val="bg2">
                  <a:lumMod val="50000"/>
                </a:schemeClr>
              </a:contourClr>
            </a:sp3d>
          </a:bodyPr>
          <a:lstStyle/>
          <a:p>
            <a:r>
              <a:rPr lang="bg-BG" sz="8000" dirty="0" smtClean="0">
                <a:effectLst>
                  <a:outerShdw blurRad="50800" dist="38100" dir="16200000" rotWithShape="0">
                    <a:schemeClr val="accent3">
                      <a:lumMod val="75000"/>
                      <a:alpha val="40000"/>
                    </a:schemeClr>
                  </a:outerShdw>
                </a:effectLst>
                <a:latin typeface="Monotype Corsiva" pitchFamily="66" charset="0"/>
              </a:rPr>
              <a:t>Счетоводни регистри</a:t>
            </a:r>
            <a:endParaRPr lang="bg-BG" sz="8000" dirty="0">
              <a:effectLst>
                <a:outerShdw blurRad="50800" dist="38100" dir="16200000" rotWithShape="0">
                  <a:schemeClr val="accent3">
                    <a:lumMod val="75000"/>
                    <a:alpha val="40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Френскасчетоводна форма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bg-BG" sz="2800" dirty="0" smtClean="0"/>
              <a:t>    </a:t>
            </a:r>
            <a:r>
              <a:rPr lang="bg-BG" dirty="0" smtClean="0">
                <a:latin typeface="Monotype Corsiva" pitchFamily="66" charset="0"/>
              </a:rPr>
              <a:t>За неин родоначалник се счита Матю де ла Порт. В основата и е залегнала италианската счетоводна форма с три книги – мемориал, журнал и тетрадка (главна книга) По своята същност наподобява твърде много немската форма, като при нея се използват повече на брой счетоводни регистри. </a:t>
            </a:r>
          </a:p>
          <a:p>
            <a:pPr>
              <a:buNone/>
            </a:pP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Белгийска счетоводна форма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	</a:t>
            </a:r>
            <a:r>
              <a:rPr lang="bg-BG" dirty="0" smtClean="0">
                <a:latin typeface="Monotype Corsiva" pitchFamily="66" charset="0"/>
              </a:rPr>
              <a:t>Тя е разновидност на немската, описана е през 1804 година от Мартин Батайлем. Тук на практика се водят четири самостоятелни регистъра: на покупките, за продажбите, за касовите операции и за печалбите и загубите. Оборотите от тези регистри периодично се пренасят в главната книга, в която се осъществява систематическото отчитане.</a:t>
            </a:r>
          </a:p>
          <a:p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Американска счетоводна форма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bg-BG" dirty="0" smtClean="0"/>
              <a:t>	</a:t>
            </a:r>
            <a:r>
              <a:rPr lang="bg-BG" dirty="0" smtClean="0">
                <a:latin typeface="Monotype Corsiva" pitchFamily="66" charset="0"/>
              </a:rPr>
              <a:t>При тази форма дневникът и главната книга от италианската форма се обединяват в един регистър, наречен  „ДНЕВНИК –ГЛАВНА КНИГА”</a:t>
            </a:r>
          </a:p>
          <a:p>
            <a:r>
              <a:rPr lang="bg-BG" dirty="0" smtClean="0">
                <a:latin typeface="Monotype Corsiva" pitchFamily="66" charset="0"/>
              </a:rPr>
              <a:t>Този модел на счетоводно отчитане е изобртен от популярния французин – Едмонд Дегранж през 1795 г. </a:t>
            </a:r>
          </a:p>
          <a:p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Английска счетоводна  форма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800" dirty="0" smtClean="0"/>
              <a:t>	</a:t>
            </a:r>
            <a:r>
              <a:rPr lang="bg-BG" dirty="0" smtClean="0">
                <a:latin typeface="Monotype Corsiva" pitchFamily="66" charset="0"/>
              </a:rPr>
              <a:t>Свързва се с името на Едуард Томас Джоун. Практически тя следва да се разглежда като разновидност на френската счетоводна форма, като в нея се включва използването на мемориал за т.нар. разни операции, за които няма открити специални мемориали. 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Немска счетоводна форма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800" dirty="0" smtClean="0"/>
              <a:t>	</a:t>
            </a:r>
            <a:r>
              <a:rPr lang="bg-BG" dirty="0" smtClean="0">
                <a:latin typeface="Monotype Corsiva" pitchFamily="66" charset="0"/>
              </a:rPr>
              <a:t>Описана е от германския счетоводител Ф</a:t>
            </a:r>
            <a:r>
              <a:rPr lang="ru-RU" dirty="0" smtClean="0">
                <a:latin typeface="Monotype Corsiva" pitchFamily="66" charset="0"/>
              </a:rPr>
              <a:t>ридрик Хелвик</a:t>
            </a:r>
            <a:r>
              <a:rPr lang="bg-BG" dirty="0" smtClean="0">
                <a:latin typeface="Monotype Corsiva" pitchFamily="66" charset="0"/>
              </a:rPr>
              <a:t>  през 1774 г, а е създадена от самата практика.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bg-BG" dirty="0" smtClean="0">
                <a:latin typeface="Monotype Corsiva" pitchFamily="66" charset="0"/>
              </a:rPr>
              <a:t>Характерното за нея е, че се използва т.нар. сборен дневник (журнал). Основното е разграничаването на стопанските операции: касови /касова книга/ и стопански, незасягащи паричния поток /мемориал/</a:t>
            </a:r>
          </a:p>
          <a:p>
            <a:pPr>
              <a:buNone/>
            </a:pP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МЕМОРИАЛНО –ОРДЕРНА СЧЕТОВОДНА ФОРМА</a:t>
            </a:r>
            <a:endParaRPr lang="bg-BG" sz="48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Monotype Corsiva" pitchFamily="66" charset="0"/>
              </a:rPr>
              <a:t>Получила широко разпространение в практиката, създадена в Русия през 1928-1930 г. Основен регистър е мемориалния ордер. Изготвя се въз основа на първични документи. Мемориалните ордери се регистрират в журнал (регистър за хронологично отчитане, чрез което получават поредни номера.) 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ЖУРНАЛНО-ОРДЕРНА СЧЕТОВОДНА ФОРМА</a:t>
            </a:r>
            <a:endParaRPr lang="bg-BG" sz="48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	</a:t>
            </a:r>
            <a:r>
              <a:rPr lang="bg-BG" sz="2800" dirty="0" smtClean="0">
                <a:latin typeface="Monotype Corsiva" pitchFamily="66" charset="0"/>
              </a:rPr>
              <a:t>Основен принцип е принципа на натрупване на данните. Използват се два вида регистри – журнал ордери и ведомости. Основен регистър е журнал-ордерът.В края на периода данните от журнал-ордерите се пренасят в главна книга, като в нея дебитните обороти по сметки се отразяват по кореспондиращи сметки, а кредитните с обща сума, само по кредита на сметките.</a:t>
            </a:r>
          </a:p>
          <a:p>
            <a:endParaRPr lang="bg-BG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РУСКА “ТРОЙНА ФОРМА НА СЧЕТОВОДСТВО”</a:t>
            </a:r>
            <a:endParaRPr lang="bg-BG" sz="4800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	</a:t>
            </a:r>
            <a:r>
              <a:rPr lang="bg-BG" sz="2800" dirty="0" smtClean="0">
                <a:latin typeface="Monotype Corsiva" pitchFamily="66" charset="0"/>
              </a:rPr>
              <a:t>Създадена през 1869 г. в Дрезден от руският самоук счетоводител Фьодор Венедиктович Езерс, като оснавната му идея е как счетоводителят да работи по-лесно. Основна задача при нейното създаване е: ДА СЕ СЛЕДИ В РЕАЛНО ВРЕМЕ КАК РАБОТИ ПРЕДПРИЯТИЕТО – т.е. печалбата или както тогава е наричат прираст на капитала</a:t>
            </a:r>
          </a:p>
          <a:p>
            <a:endParaRPr lang="bg-BG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 smtClean="0">
                <a:solidFill>
                  <a:schemeClr val="bg1"/>
                </a:solidFill>
                <a:latin typeface="Monotype Corsiva" pitchFamily="66" charset="0"/>
              </a:rPr>
              <a:t>Благодаря </a:t>
            </a:r>
            <a:r>
              <a:rPr lang="bg-BG" sz="4800" dirty="0" smtClean="0">
                <a:solidFill>
                  <a:schemeClr val="bg1"/>
                </a:solidFill>
                <a:latin typeface="Monotype Corsiva" pitchFamily="66" charset="0"/>
              </a:rPr>
              <a:t>Ви за вниманието!</a:t>
            </a:r>
            <a:endParaRPr lang="bg-BG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dirty="0" smtClean="0">
                <a:solidFill>
                  <a:schemeClr val="bg1"/>
                </a:solidFill>
                <a:latin typeface="Monotype Corsiva" pitchFamily="66" charset="0"/>
              </a:rPr>
              <a:t>Изработил:</a:t>
            </a:r>
            <a:endParaRPr lang="bg-BG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bg-BG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bg-BG" dirty="0" smtClean="0">
                <a:solidFill>
                  <a:schemeClr val="bg1"/>
                </a:solidFill>
                <a:latin typeface="Monotype Corsiva" pitchFamily="66" charset="0"/>
              </a:rPr>
              <a:t>   		</a:t>
            </a:r>
            <a:r>
              <a:rPr lang="bg-BG" dirty="0" smtClean="0">
                <a:solidFill>
                  <a:schemeClr val="bg1"/>
                </a:solidFill>
                <a:latin typeface="Monotype Corsiva" pitchFamily="66" charset="0"/>
              </a:rPr>
              <a:t>Магда Икемджиева – старши учител</a:t>
            </a:r>
          </a:p>
          <a:p>
            <a:pPr>
              <a:buNone/>
            </a:pPr>
            <a:r>
              <a:rPr lang="bg-BG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bg-BG" dirty="0" smtClean="0">
                <a:solidFill>
                  <a:schemeClr val="bg1"/>
                </a:solidFill>
                <a:latin typeface="Monotype Corsiva" pitchFamily="66" charset="0"/>
              </a:rPr>
              <a:t>                    в Търговска гимназия - Бургас</a:t>
            </a:r>
            <a:endParaRPr lang="bg-BG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rm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С какво ще ви </a:t>
            </a:r>
            <a:r>
              <a:rPr lang="bg-BG" sz="4800" b="1" dirty="0" smtClean="0">
                <a:latin typeface="Monotype Corsiva" pitchFamily="66" charset="0"/>
              </a:rPr>
              <a:t>запозная :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bg-BG" dirty="0" smtClean="0">
                <a:latin typeface="Monotype Corsiva" pitchFamily="66" charset="0"/>
              </a:rPr>
              <a:t>Книжни счетоводни форми</a:t>
            </a:r>
          </a:p>
          <a:p>
            <a:pPr>
              <a:buFont typeface="Wingdings" pitchFamily="2" charset="2"/>
              <a:buChar char="§"/>
            </a:pPr>
            <a:r>
              <a:rPr lang="bg-BG" dirty="0" smtClean="0">
                <a:latin typeface="Monotype Corsiva" pitchFamily="66" charset="0"/>
              </a:rPr>
              <a:t>Венецианска счетоводна форма</a:t>
            </a:r>
          </a:p>
          <a:p>
            <a:pPr>
              <a:buFont typeface="Wingdings" pitchFamily="2" charset="2"/>
              <a:buChar char="§"/>
            </a:pPr>
            <a:r>
              <a:rPr lang="bg-BG" dirty="0" smtClean="0">
                <a:latin typeface="Monotype Corsiva" pitchFamily="66" charset="0"/>
              </a:rPr>
              <a:t>Нова италянска счетоводна форма</a:t>
            </a:r>
          </a:p>
          <a:p>
            <a:pPr>
              <a:buFont typeface="Wingdings" pitchFamily="2" charset="2"/>
              <a:buChar char="§"/>
            </a:pPr>
            <a:r>
              <a:rPr lang="bg-BG" dirty="0" smtClean="0">
                <a:latin typeface="Monotype Corsiva" pitchFamily="66" charset="0"/>
              </a:rPr>
              <a:t>Френска счетоводна форма</a:t>
            </a:r>
          </a:p>
          <a:p>
            <a:pPr>
              <a:buFont typeface="Wingdings" pitchFamily="2" charset="2"/>
              <a:buChar char="§"/>
            </a:pPr>
            <a:r>
              <a:rPr lang="bg-BG" dirty="0" smtClean="0">
                <a:latin typeface="Monotype Corsiva" pitchFamily="66" charset="0"/>
              </a:rPr>
              <a:t>Английска счетоводна форма</a:t>
            </a:r>
          </a:p>
          <a:p>
            <a:pPr>
              <a:buFont typeface="Wingdings" pitchFamily="2" charset="2"/>
              <a:buChar char="§"/>
            </a:pPr>
            <a:r>
              <a:rPr lang="bg-BG" dirty="0" smtClean="0">
                <a:latin typeface="Monotype Corsiva" pitchFamily="66" charset="0"/>
              </a:rPr>
              <a:t>Белгийска счетоводна форма</a:t>
            </a:r>
          </a:p>
          <a:p>
            <a:pPr>
              <a:buFont typeface="Wingdings" pitchFamily="2" charset="2"/>
              <a:buChar char="§"/>
            </a:pPr>
            <a:r>
              <a:rPr lang="bg-BG" dirty="0" smtClean="0">
                <a:latin typeface="Monotype Corsiva" pitchFamily="66" charset="0"/>
              </a:rPr>
              <a:t>Американска счетоводна форма</a:t>
            </a:r>
          </a:p>
          <a:p>
            <a:pPr>
              <a:buFont typeface="Wingdings" pitchFamily="2" charset="2"/>
              <a:buChar char="§"/>
            </a:pPr>
            <a:r>
              <a:rPr lang="bg-BG" dirty="0">
                <a:latin typeface="Monotype Corsiva" pitchFamily="66" charset="0"/>
              </a:rPr>
              <a:t>и</a:t>
            </a:r>
            <a:r>
              <a:rPr lang="bg-BG" dirty="0" smtClean="0">
                <a:latin typeface="Monotype Corsiva" pitchFamily="66" charset="0"/>
              </a:rPr>
              <a:t> други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Счетоводни форми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bg-BG" dirty="0" smtClean="0"/>
              <a:t>	</a:t>
            </a:r>
            <a:r>
              <a:rPr lang="bg-BG" dirty="0" smtClean="0">
                <a:latin typeface="Monotype Corsiva" pitchFamily="66" charset="0"/>
              </a:rPr>
              <a:t>Съвкупност от използваните счетоводни регистри и прилаганите ред и техника  за записвания в тях .</a:t>
            </a:r>
          </a:p>
          <a:p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Всяка счетоводна форма се различава от останалите по: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bg-BG" dirty="0" smtClean="0">
                <a:latin typeface="Monotype Corsiva" pitchFamily="66" charset="0"/>
              </a:rPr>
              <a:t>броя и вида на използваните регистри;</a:t>
            </a:r>
          </a:p>
          <a:p>
            <a:pPr lvl="0"/>
            <a:r>
              <a:rPr lang="bg-BG" dirty="0" smtClean="0">
                <a:latin typeface="Monotype Corsiva" pitchFamily="66" charset="0"/>
              </a:rPr>
              <a:t>технологията  на записванията;</a:t>
            </a:r>
          </a:p>
          <a:p>
            <a:pPr lvl="0"/>
            <a:r>
              <a:rPr lang="bg-BG" dirty="0" smtClean="0">
                <a:latin typeface="Monotype Corsiva" pitchFamily="66" charset="0"/>
              </a:rPr>
              <a:t>начина за групиране на първичните данни;</a:t>
            </a:r>
          </a:p>
          <a:p>
            <a:pPr lvl="0"/>
            <a:r>
              <a:rPr lang="bg-BG" dirty="0" smtClean="0">
                <a:latin typeface="Monotype Corsiva" pitchFamily="66" charset="0"/>
              </a:rPr>
              <a:t>обвързването на записванията в регистрите;</a:t>
            </a:r>
          </a:p>
          <a:p>
            <a:r>
              <a:rPr lang="bg-BG" dirty="0" smtClean="0">
                <a:latin typeface="Monotype Corsiva" pitchFamily="66" charset="0"/>
              </a:rPr>
              <a:t> методите за осъществяване на текущи и последващ контрол върху качеството на 				отчетния процес;</a:t>
            </a:r>
          </a:p>
          <a:p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bg-BG" dirty="0" smtClean="0">
                <a:latin typeface="Monotype Corsiva" pitchFamily="66" charset="0"/>
              </a:rPr>
              <a:t>Всяка счетоводна форма има един основен и няколко допълнителни счетоводни регистри. Регистрите при всяка форма могат да бъдат допълвани от най-различни помощни материали листове, таблици, ведомости и други, които подпомагат записванията или разшифроват техния произход и предназначение.</a:t>
            </a:r>
          </a:p>
          <a:p>
            <a:endParaRPr lang="bg-BG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bg-BG" b="1" dirty="0" smtClean="0"/>
              <a:t>	</a:t>
            </a:r>
            <a:r>
              <a:rPr lang="bg-BG" sz="4000" b="1" dirty="0" smtClean="0">
                <a:latin typeface="Monotype Corsiva" pitchFamily="66" charset="0"/>
              </a:rPr>
              <a:t>СЧЕТОВОДНАТА ФОРМА, КОЯТО СЕ </a:t>
            </a:r>
          </a:p>
          <a:p>
            <a:pPr algn="ctr">
              <a:buNone/>
            </a:pPr>
            <a:r>
              <a:rPr lang="bg-BG" sz="4000" b="1" dirty="0" smtClean="0">
                <a:latin typeface="Monotype Corsiva" pitchFamily="66" charset="0"/>
              </a:rPr>
              <a:t>ПРИЛАГА В ОТДЕЛНИТЕ ПРЕДПРИЯТИЯ,</a:t>
            </a:r>
          </a:p>
          <a:p>
            <a:pPr algn="ctr">
              <a:buNone/>
            </a:pPr>
            <a:r>
              <a:rPr lang="bg-BG" sz="4000" b="1" dirty="0" smtClean="0">
                <a:latin typeface="Monotype Corsiva" pitchFamily="66" charset="0"/>
              </a:rPr>
              <a:t> СЕ ИЗБИРА ОТ ГЛАВНИЯ СЧЕТОВОДИТЕЛ.</a:t>
            </a:r>
          </a:p>
          <a:p>
            <a:endParaRPr lang="bg-BG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Венецианска счетоводна форма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bg-BG" sz="3500" dirty="0" smtClean="0">
                <a:latin typeface="Monotype Corsiva" pitchFamily="66" charset="0"/>
              </a:rPr>
              <a:t>Обединява три счетоводни регистъра: мемориал,  журнал, тетрадка </a:t>
            </a:r>
          </a:p>
          <a:p>
            <a:r>
              <a:rPr lang="bg-BG" sz="3500" dirty="0" smtClean="0">
                <a:latin typeface="Monotype Corsiva" pitchFamily="66" charset="0"/>
              </a:rPr>
              <a:t>Два големи недостатъка:</a:t>
            </a:r>
          </a:p>
          <a:p>
            <a:pPr>
              <a:buNone/>
            </a:pPr>
            <a:r>
              <a:rPr lang="bg-BG" sz="3500" dirty="0" smtClean="0">
                <a:latin typeface="Monotype Corsiva" pitchFamily="66" charset="0"/>
              </a:rPr>
              <a:t>	1. Не предоставя синтезирани данни по отчетни групи – например всеки вид стока се отчита в отделна сметка;</a:t>
            </a:r>
          </a:p>
          <a:p>
            <a:pPr>
              <a:buNone/>
            </a:pPr>
            <a:r>
              <a:rPr lang="bg-BG" sz="3500" dirty="0" smtClean="0">
                <a:latin typeface="Monotype Corsiva" pitchFamily="66" charset="0"/>
              </a:rPr>
              <a:t>	 2.  Балансва се разглежда не толкова като отчетен документ, а по-скоро като средство за проверка на правилността на пренасяне на данните от счетоводните сметки.</a:t>
            </a:r>
          </a:p>
          <a:p>
            <a:r>
              <a:rPr lang="bg-BG" sz="3500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bg-BG" sz="4800" b="1" dirty="0" smtClean="0">
                <a:latin typeface="Monotype Corsiva" pitchFamily="66" charset="0"/>
              </a:rPr>
              <a:t>Италианска счетоводна форма</a:t>
            </a:r>
            <a:endParaRPr lang="bg-BG" sz="4800" b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	</a:t>
            </a:r>
            <a:r>
              <a:rPr lang="bg-BG" dirty="0" smtClean="0">
                <a:latin typeface="Monotype Corsiva" pitchFamily="66" charset="0"/>
              </a:rPr>
              <a:t>През 1688 година, като неин създател е италианския счетоводител Ф. Гаратти. </a:t>
            </a:r>
          </a:p>
          <a:p>
            <a:pPr>
              <a:buNone/>
            </a:pPr>
            <a:r>
              <a:rPr lang="bg-BG" dirty="0" smtClean="0">
                <a:latin typeface="Monotype Corsiva" pitchFamily="66" charset="0"/>
              </a:rPr>
              <a:t>    При тази форма се въвеждат първични носители на информация, които заместват мемориала. В нея систематичното отчитане се разделя на две части: СИНТЕТИЧНО (отразено в главната книга)  и АНАЛИТИЧНО  (в спомагателната книга). </a:t>
            </a:r>
          </a:p>
          <a:p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229</Words>
  <Application>Microsoft Office PowerPoint</Application>
  <PresentationFormat>On-screen Show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Wingdings</vt:lpstr>
      <vt:lpstr>Office Theme</vt:lpstr>
      <vt:lpstr>Счетоводни регистри</vt:lpstr>
      <vt:lpstr>PowerPoint Presentation</vt:lpstr>
      <vt:lpstr>С какво ще ви запозная :</vt:lpstr>
      <vt:lpstr>Счетоводни форми</vt:lpstr>
      <vt:lpstr>Всяка счетоводна форма се различава от останалите по:</vt:lpstr>
      <vt:lpstr>PowerPoint Presentation</vt:lpstr>
      <vt:lpstr>PowerPoint Presentation</vt:lpstr>
      <vt:lpstr>Венецианска счетоводна форма</vt:lpstr>
      <vt:lpstr>Италианска счетоводна форма</vt:lpstr>
      <vt:lpstr>Френскасчетоводна форма</vt:lpstr>
      <vt:lpstr>Белгийска счетоводна форма</vt:lpstr>
      <vt:lpstr>Американска счетоводна форма</vt:lpstr>
      <vt:lpstr>Английска счетоводна  форма</vt:lpstr>
      <vt:lpstr>Немска счетоводна форма</vt:lpstr>
      <vt:lpstr>МЕМОРИАЛНО –ОРДЕРНА СЧЕТОВОДНА ФОРМА</vt:lpstr>
      <vt:lpstr>ЖУРНАЛНО-ОРДЕРНА СЧЕТОВОДНА ФОРМА</vt:lpstr>
      <vt:lpstr>РУСКА “ТРОЙНА ФОРМА НА СЧЕТОВОДСТВО”</vt:lpstr>
      <vt:lpstr>Благодаря Ви за вниманието!</vt:lpstr>
    </vt:vector>
  </TitlesOfParts>
  <Company>lalova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viki</dc:creator>
  <cp:lastModifiedBy>ACER</cp:lastModifiedBy>
  <cp:revision>20</cp:revision>
  <dcterms:created xsi:type="dcterms:W3CDTF">2012-06-16T07:53:48Z</dcterms:created>
  <dcterms:modified xsi:type="dcterms:W3CDTF">2021-11-08T09:23:50Z</dcterms:modified>
</cp:coreProperties>
</file>